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5143500" cx="9144000"/>
  <p:notesSz cx="6858000" cy="9144000"/>
  <p:embeddedFontLst>
    <p:embeddedFont>
      <p:font typeface="Raleway"/>
      <p:regular r:id="rId57"/>
      <p:bold r:id="rId58"/>
      <p:italic r:id="rId59"/>
      <p:boldItalic r:id="rId60"/>
    </p:embeddedFont>
    <p:embeddedFont>
      <p:font typeface="Proxima Nova"/>
      <p:regular r:id="rId61"/>
      <p:bold r:id="rId62"/>
      <p:italic r:id="rId63"/>
      <p:boldItalic r:id="rId64"/>
    </p:embeddedFont>
    <p:embeddedFont>
      <p:font typeface="Montserrat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69" roundtripDataSignature="AMtx7mjdlc20lvLD3MZwnozxjjvS0aC9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ProximaNova-bold.fntdata"/><Relationship Id="rId61" Type="http://schemas.openxmlformats.org/officeDocument/2006/relationships/font" Target="fonts/ProximaNova-regular.fntdata"/><Relationship Id="rId20" Type="http://schemas.openxmlformats.org/officeDocument/2006/relationships/slide" Target="slides/slide13.xml"/><Relationship Id="rId64" Type="http://schemas.openxmlformats.org/officeDocument/2006/relationships/font" Target="fonts/ProximaNova-boldItalic.fntdata"/><Relationship Id="rId63" Type="http://schemas.openxmlformats.org/officeDocument/2006/relationships/font" Target="fonts/ProximaNova-italic.fntdata"/><Relationship Id="rId22" Type="http://schemas.openxmlformats.org/officeDocument/2006/relationships/slide" Target="slides/slide15.xml"/><Relationship Id="rId66" Type="http://schemas.openxmlformats.org/officeDocument/2006/relationships/font" Target="fonts/Montserrat-bold.fntdata"/><Relationship Id="rId21" Type="http://schemas.openxmlformats.org/officeDocument/2006/relationships/slide" Target="slides/slide14.xml"/><Relationship Id="rId65" Type="http://schemas.openxmlformats.org/officeDocument/2006/relationships/font" Target="fonts/Montserrat-regular.fntdata"/><Relationship Id="rId24" Type="http://schemas.openxmlformats.org/officeDocument/2006/relationships/slide" Target="slides/slide17.xml"/><Relationship Id="rId68" Type="http://schemas.openxmlformats.org/officeDocument/2006/relationships/font" Target="fonts/Montserrat-boldItalic.fntdata"/><Relationship Id="rId23" Type="http://schemas.openxmlformats.org/officeDocument/2006/relationships/slide" Target="slides/slide16.xml"/><Relationship Id="rId67" Type="http://schemas.openxmlformats.org/officeDocument/2006/relationships/font" Target="fonts/Montserrat-italic.fntdata"/><Relationship Id="rId60" Type="http://schemas.openxmlformats.org/officeDocument/2006/relationships/font" Target="fonts/Raleway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customschemas.google.com/relationships/presentationmetadata" Target="meta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Raleway-regular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Raleway-italic.fntdata"/><Relationship Id="rId14" Type="http://schemas.openxmlformats.org/officeDocument/2006/relationships/slide" Target="slides/slide7.xml"/><Relationship Id="rId58" Type="http://schemas.openxmlformats.org/officeDocument/2006/relationships/font" Target="fonts/Raleway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fd4bc9a8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bfd4bc9a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2558cca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b2558cca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bfd4bc9a8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bfd4bc9a8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fd4bc9a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bfd4bc9a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e3428f2c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be3428f2c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fd4bc9a8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bfd4bc9a8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fd4bc9a8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bfd4bc9a8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e3428f2c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be3428f2c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fd4bc9a8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bfd4bc9a8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bfd4bc9a8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bfd4bc9a8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fd4bc9a8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bfd4bc9a8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e3428f2c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be3428f2c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2558cca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b2558cca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fd4bc9a8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bfd4bc9a8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fd4bc9a8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bfd4bc9a8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2558cca1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b2558cca1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fd4bc9a8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3bfd4bc9a8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fd4bc9a8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bfd4bc9a8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bfd4bc9a8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bfd4bc9a8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fd4bc9a8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bfd4bc9a8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262500c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b262500c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fd4bc9a8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bfd4bc9a8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fd4bc9a8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bfd4bc9a8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fd4bc9a8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bfd4bc9a8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fd4bc9a8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bfd4bc9a8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bfd4bc9a8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3bfd4bc9a8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fd4bc9a8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bfd4bc9a8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fd4bc9a8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bfd4bc9a8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bfd4bc9a8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3bfd4bc9a8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bfd4bc9a85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3bfd4bc9a8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bfd4bc9a8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bfd4bc9a8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262500c8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b262500c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bfd4bc9a8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3bfd4bc9a8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bfd4bc9a85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bfd4bc9a8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bfd4bc9a8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3bfd4bc9a8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bfd4bc9a8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3bfd4bc9a8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fd4bc9a85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bfd4bc9a8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bfd4bc9a8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g3bfd4bc9a8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bfd4bc9a8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bfd4bc9a8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bfd4bc9a85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3bfd4bc9a85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ab35a42d2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3ab35a42d2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f70a3ec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f70a3ec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fd4bc9a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bfd4bc9a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fd4bc9a8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bfd4bc9a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fd4bc9a8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bfd4bc9a8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e3428f2c4_0_8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g3be3428f2c4_0_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3be3428f2c4_0_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g3be3428f2c4_0_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be3428f2c4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e3428f2c4_0_7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3be3428f2c4_0_7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g3be3428f2c4_0_7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g3be3428f2c4_0_7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g3be3428f2c4_0_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e3428f2c4_0_8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be3428f2c4_0_8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g3be3428f2c4_0_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e3428f2c4_0_9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g3be3428f2c4_0_9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g3be3428f2c4_0_9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g3be3428f2c4_0_9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e3428f2c4_0_9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g3be3428f2c4_0_9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e3428f2c4_0_9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g3be3428f2c4_0_9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g3be3428f2c4_0_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e3428f2c4_0_10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g3be3428f2c4_0_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e3428f2c4_0_10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3be3428f2c4_0_10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g3be3428f2c4_0_105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6" name="Google Shape;96;g3be3428f2c4_0_10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g3be3428f2c4_0_10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g3be3428f2c4_0_10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e3428f2c4_0_1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01" name="Google Shape;101;g3be3428f2c4_0_1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e3428f2c4_0_1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be3428f2c4_0_11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g3be3428f2c4_0_11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g3be3428f2c4_0_1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e3428f2c4_0_1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fd4bc9a85_0_33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bfd4bc9a85_0_33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" name="Google Shape;116;g3bfd4bc9a85_0_338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" name="Google Shape;117;g3bfd4bc9a85_0_3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g3bfd4bc9a85_0_3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fd4bc9a85_0_3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g3bfd4bc9a85_0_3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3bfd4bc9a85_0_3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g3bfd4bc9a85_0_3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bfd4bc9a85_0_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fd4bc9a85_0_35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bfd4bc9a85_0_35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g3bfd4bc9a85_0_35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fd4bc9a85_0_3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g3bfd4bc9a85_0_35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g3bfd4bc9a85_0_35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g3bfd4bc9a85_0_3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fd4bc9a85_0_3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g3bfd4bc9a85_0_3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fd4bc9a85_0_36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" name="Google Shape;139;g3bfd4bc9a85_0_36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g3bfd4bc9a85_0_3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fd4bc9a85_0_36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g3bfd4bc9a85_0_3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fd4bc9a85_0_36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g3bfd4bc9a85_0_36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g3bfd4bc9a85_0_36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48" name="Google Shape;148;g3bfd4bc9a85_0_36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g3bfd4bc9a85_0_36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g3bfd4bc9a85_0_3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fd4bc9a85_0_37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53" name="Google Shape;153;g3bfd4bc9a85_0_3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fd4bc9a85_0_37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bfd4bc9a85_0_379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g3bfd4bc9a85_0_379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g3bfd4bc9a85_0_3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fd4bc9a85_0_38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e3428f2c4_0_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9" name="Google Shape;59;g3be3428f2c4_0_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3be3428f2c4_0_7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fd4bc9a85_0_3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1" name="Google Shape;111;g3bfd4bc9a85_0_3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3bfd4bc9a85_0_3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Line Follower</a:t>
            </a:r>
            <a:endParaRPr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3 Objectives 7-8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fd4bc9a85_0_2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28" name="Google Shape;228;g3bfd4bc9a85_0_20"/>
          <p:cNvSpPr txBox="1"/>
          <p:nvPr>
            <p:ph idx="1" type="body"/>
          </p:nvPr>
        </p:nvSpPr>
        <p:spPr>
          <a:xfrm>
            <a:off x="311700" y="869975"/>
            <a:ext cx="5880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have more control, we will need a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driving that lets us use different speeds.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in your program for driving.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g3bfd4bc9a85_0_20" title="ProportionShipContro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150" y="959275"/>
            <a:ext cx="2458150" cy="247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2558cca1a_0_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35" name="Google Shape;235;g3b2558cca1a_0_43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LineFollow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for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drive().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parameters for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left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speed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right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speed.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Functions are often defined near the top of the code, under the variables and constants.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6" name="Google Shape;236;g3b2558cca1a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fd4bc9a85_0_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42" name="Google Shape;242;g3bfd4bc9a85_0_26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3" name="Google Shape;243;g3bfd4bc9a85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bfd4bc9a85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434" y="1776400"/>
            <a:ext cx="4813800" cy="26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bfd4bc9a85_0_26"/>
          <p:cNvSpPr/>
          <p:nvPr/>
        </p:nvSpPr>
        <p:spPr>
          <a:xfrm>
            <a:off x="971425" y="3110325"/>
            <a:ext cx="4941900" cy="105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fd4bc9a85_0_3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51" name="Google Shape;251;g3bfd4bc9a85_0_34"/>
          <p:cNvSpPr txBox="1"/>
          <p:nvPr>
            <p:ph idx="1" type="body"/>
          </p:nvPr>
        </p:nvSpPr>
        <p:spPr>
          <a:xfrm>
            <a:off x="311700" y="869975"/>
            <a:ext cx="8347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Back to your detection chart! You can assign speeds for each case. But that is a lot of typing.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left only:  (True, False, False, False, False)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turn left!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left: (True, True, False, False, False)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curve left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right: (False, False, False, True, True)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curve right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right only: (False, False, False, False, True)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turn right!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g3bfd4bc9a85_0_34" title="LineSensorLi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625" y="3562250"/>
            <a:ext cx="3132026" cy="14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e3428f2c4_0_65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</a:t>
            </a:r>
            <a:r>
              <a:rPr lang="en"/>
              <a:t>Proportional Control</a:t>
            </a:r>
            <a:endParaRPr/>
          </a:p>
        </p:txBody>
      </p:sp>
      <p:sp>
        <p:nvSpPr>
          <p:cNvPr id="258" name="Google Shape;258;g3be3428f2c4_0_65"/>
          <p:cNvSpPr txBox="1"/>
          <p:nvPr>
            <p:ph idx="1" type="body"/>
          </p:nvPr>
        </p:nvSpPr>
        <p:spPr>
          <a:xfrm>
            <a:off x="311700" y="940350"/>
            <a:ext cx="75765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Using Boolean numbers for True/False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computer only uses numbers.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True is represented with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False is represented with 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(True, True, False, False, False) is the same as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(1, 1, 0, 0, 0)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fd4bc9a85_0_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64" name="Google Shape;264;g3bfd4bc9a85_0_40"/>
          <p:cNvSpPr txBox="1"/>
          <p:nvPr>
            <p:ph idx="1" type="body"/>
          </p:nvPr>
        </p:nvSpPr>
        <p:spPr>
          <a:xfrm>
            <a:off x="311700" y="1152475"/>
            <a:ext cx="62988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representing Boolean tuples with 1s and 0s.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g3bfd4bc9a85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fd4bc9a85_0_4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71" name="Google Shape;271;g3bfd4bc9a85_0_46"/>
          <p:cNvSpPr txBox="1"/>
          <p:nvPr>
            <p:ph idx="1" type="body"/>
          </p:nvPr>
        </p:nvSpPr>
        <p:spPr>
          <a:xfrm>
            <a:off x="311700" y="869975"/>
            <a:ext cx="8347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Back to your detection chart!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assign speeds (left, right) for each case.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left only:  (1, 0, 0, 0, 0) – turn to the left! – use (0, 30)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left: (1, 1, 0, 0, 0) – curve to the left – use (15, 30)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right: (0, 0, 0, 1, 1) – curve to the right – use (30, 15)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right only: (0, 0, 0, 0, 1) – turn to the right! – use (30, 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2" name="Google Shape;272;g3bfd4bc9a85_0_46" title="LineSensorLi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625" y="3562250"/>
            <a:ext cx="3132026" cy="14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e3428f2c4_0_1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78" name="Google Shape;278;g3be3428f2c4_0_135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 to set left/right speeds for each case by calling the drive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each case you identified.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the entire vals tuple in the condition!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Like this:   if vals == (1, 0, 0, 0, 0):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9" name="Google Shape;279;g3be3428f2c4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bfd4bc9a85_0_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85" name="Google Shape;285;g3bfd4bc9a85_0_52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an example of the left turns.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your own speeds.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forget to add the right turns as well.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6" name="Google Shape;286;g3bfd4bc9a85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bfd4bc9a85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450" y="3065380"/>
            <a:ext cx="6161150" cy="16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fd4bc9a85_0_5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93" name="Google Shape;293;g3bfd4bc9a85_0_59"/>
          <p:cNvSpPr txBox="1"/>
          <p:nvPr>
            <p:ph idx="1" type="body"/>
          </p:nvPr>
        </p:nvSpPr>
        <p:spPr>
          <a:xfrm>
            <a:off x="311700" y="869975"/>
            <a:ext cx="8347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add more cases to the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detection chart!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about when the ‘bot is on the line?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Slightly left: (0, 1, 1, 0, 0) – slightly less left than right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Slightly right: (0, 0, 1, 1, 0) – slightly more left than right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center: (0, 0, 1, 0, 0) – Both wheels same speed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4" name="Google Shape;294;g3bfd4bc9a85_0_59" title="LineSensorLi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450" y="3187800"/>
            <a:ext cx="3792800" cy="1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6 Lesson 3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reads the line sensors and turns on/off the LEDs?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data type (information) does ls.check() return?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fd4bc9a85_0_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300" name="Google Shape;300;g3bfd4bc9a85_0_65"/>
          <p:cNvSpPr txBox="1"/>
          <p:nvPr>
            <p:ph idx="1" type="body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these detection cases in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1" name="Google Shape;301;g3bfd4bc9a85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bfd4bc9a85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978" y="2571750"/>
            <a:ext cx="5440375" cy="20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e3428f2c4_0_246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308" name="Google Shape;308;g3be3428f2c4_0_246"/>
          <p:cNvSpPr txBox="1"/>
          <p:nvPr>
            <p:ph idx="1" type="body"/>
          </p:nvPr>
        </p:nvSpPr>
        <p:spPr>
          <a:xfrm>
            <a:off x="311700" y="866725"/>
            <a:ext cx="6629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Try it: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a track.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tracks to see how the ‘bot does.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adjustments. You could: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left/right speeds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more detection tuples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9" name="Google Shape;309;g3be3428f2c4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b2558cca1a_0_7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15" name="Google Shape;315;g3b2558cca1a_0_74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line follower rocks!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final step to the project is to make your ‘bot adapt to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current program sets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values for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threshold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are set for a black line on a white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6" name="Google Shape;316;g3b2558cca1a_0_74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725" y="1005315"/>
            <a:ext cx="3067800" cy="204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fd4bc9a85_0_74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22" name="Google Shape;322;g3bfd4bc9a85_0_74"/>
          <p:cNvSpPr txBox="1"/>
          <p:nvPr>
            <p:ph idx="1" type="body"/>
          </p:nvPr>
        </p:nvSpPr>
        <p:spPr>
          <a:xfrm>
            <a:off x="311700" y="940350"/>
            <a:ext cx="54597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what if the line is different?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track may have a white line on a dark road.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you would have to go into the code and change the values of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threshold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make the code sense the line and set the values for you?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3" name="Google Shape;323;g3bfd4bc9a85_0_74" title="Roadwa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725" y="1005315"/>
            <a:ext cx="3067800" cy="204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fd4bc9a85_0_80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29" name="Google Shape;329;g3bfd4bc9a85_0_80"/>
          <p:cNvSpPr txBox="1"/>
          <p:nvPr>
            <p:ph idx="1" type="body"/>
          </p:nvPr>
        </p:nvSpPr>
        <p:spPr>
          <a:xfrm>
            <a:off x="311700" y="940350"/>
            <a:ext cx="8655900" cy="3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a new function that will calibrate the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threshold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before CodeBot’s journey begins.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calibrate, the ‘bot must be placed so that the middle sensor [2] is on the line and the left sensor [0] is off the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0" name="Google Shape;330;g3bfd4bc9a85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100" y="3237950"/>
            <a:ext cx="4678625" cy="14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b2558cca1a_0_9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36" name="Google Shape;336;g3b2558cca1a_0_94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get started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new function for calibration.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function, you need the actual integer readings, not True/False.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ls.check(0)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 this from Lesson 2?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7" name="Google Shape;337;g3b2558cca1a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fd4bc9a85_0_8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43" name="Google Shape;343;g3bfd4bc9a85_0_87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4" name="Google Shape;344;g3bfd4bc9a85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bfd4bc9a85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156" y="1990731"/>
            <a:ext cx="5297125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fd4bc9a85_0_9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51" name="Google Shape;351;g3bfd4bc9a85_0_94"/>
          <p:cNvSpPr txBox="1"/>
          <p:nvPr>
            <p:ph idx="1" type="body"/>
          </p:nvPr>
        </p:nvSpPr>
        <p:spPr>
          <a:xfrm>
            <a:off x="311700" y="1152475"/>
            <a:ext cx="6526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only need two of the readings: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 the center and the far left.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Assign each value to a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we want to know the difference (gap). This will help calculate the threshold.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2" name="Google Shape;352;g3bfd4bc9a85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fd4bc9a85_0_10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58" name="Google Shape;358;g3bfd4bc9a85_0_100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3bfd4bc9a85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bfd4bc9a85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32" y="1785350"/>
            <a:ext cx="5550775" cy="211316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bfd4bc9a85_0_100"/>
          <p:cNvSpPr/>
          <p:nvPr/>
        </p:nvSpPr>
        <p:spPr>
          <a:xfrm>
            <a:off x="707100" y="2636725"/>
            <a:ext cx="5550900" cy="126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fd4bc9a85_0_1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67" name="Google Shape;367;g3bfd4bc9a85_0_110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gap is the result of subtraction: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can be positive or negative.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gap is small, there isn’t enough of a difference in the line and ground to follow the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this condition: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 gap &gt; -500 and gap &lt; 500: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      </a:t>
            </a:r>
            <a:r>
              <a:rPr lang="en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# not enough gap!</a:t>
            </a:r>
            <a:endParaRPr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8" name="Google Shape;368;g3bfd4bc9a85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262500c8b_0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79" name="Google Shape;179;g3b262500c8b_0_7"/>
          <p:cNvSpPr txBox="1"/>
          <p:nvPr>
            <p:ph idx="1" type="body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 you will build and refine a line following robot.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followers are a staple in robotics competitions, such as races or mazes.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even basic line followers aren’t just for competitions!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Robots that zip through warehouses often follow lines as they pick up items you order when shopping online.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g3b262500c8b_0_7" title="Roadway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fd4bc9a85_0_1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74" name="Google Shape;374;g3bfd4bc9a85_0_124"/>
          <p:cNvSpPr txBox="1"/>
          <p:nvPr>
            <p:ph idx="1" type="body"/>
          </p:nvPr>
        </p:nvSpPr>
        <p:spPr>
          <a:xfrm>
            <a:off x="311700" y="1152475"/>
            <a:ext cx="66486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 you can use the absolute value of gap.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is a pre-coded function for absolute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 abs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(gap) &lt; 500: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# not enough gap!</a:t>
            </a:r>
            <a:endParaRPr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5" name="Google Shape;375;g3bfd4bc9a85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fd4bc9a85_0_1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81" name="Google Shape;381;g3bfd4bc9a85_0_138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check the gap.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it is too small (less than 500), play a short beep.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 to import sleep!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2" name="Google Shape;382;g3bfd4bc9a85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3bfd4bc9a85_0_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39" y="3498025"/>
            <a:ext cx="4993825" cy="8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bfd4bc9a85_0_1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389" name="Google Shape;389;g3bfd4bc9a85_0_116"/>
          <p:cNvSpPr txBox="1"/>
          <p:nvPr>
            <p:ph idx="1" type="body"/>
          </p:nvPr>
        </p:nvSpPr>
        <p:spPr>
          <a:xfrm>
            <a:off x="311700" y="1107943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0" name="Google Shape;390;g3bfd4bc9a85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bfd4bc9a85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285" y="1152475"/>
            <a:ext cx="5016150" cy="35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bfd4bc9a85_0_116"/>
          <p:cNvSpPr/>
          <p:nvPr/>
        </p:nvSpPr>
        <p:spPr>
          <a:xfrm>
            <a:off x="1707485" y="3093175"/>
            <a:ext cx="5550900" cy="157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bfd4bc9a85_0_1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398" name="Google Shape;398;g3bfd4bc9a85_0_146"/>
          <p:cNvSpPr txBox="1"/>
          <p:nvPr>
            <p:ph idx="1" type="body"/>
          </p:nvPr>
        </p:nvSpPr>
        <p:spPr>
          <a:xfrm>
            <a:off x="311700" y="1152475"/>
            <a:ext cx="74058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we are ready for the calibration math.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First calculate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is a Boolean value: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condition returns a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can use a condition to set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9" name="Google Shape;399;g3bfd4bc9a85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200" y="502125"/>
            <a:ext cx="1382100" cy="24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fd4bc9a85_0_16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05" name="Google Shape;405;g3bfd4bc9a85_0_167"/>
          <p:cNvSpPr txBox="1"/>
          <p:nvPr>
            <p:ph idx="1" type="body"/>
          </p:nvPr>
        </p:nvSpPr>
        <p:spPr>
          <a:xfrm>
            <a:off x="311700" y="1152475"/>
            <a:ext cx="74058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works like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white line has a much lower value than a black line.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black line has a much higher value than a white line.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6" name="Google Shape;406;g3bfd4bc9a85_0_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200" y="502125"/>
            <a:ext cx="1382100" cy="248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bfd4bc9a85_0_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600" y="1990475"/>
            <a:ext cx="25146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bfd4bc9a85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4138" y="3241825"/>
            <a:ext cx="25812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bfd4bc9a85_0_1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414" name="Google Shape;414;g3bfd4bc9a85_0_152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set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5" name="Google Shape;415;g3bfd4bc9a85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3bfd4bc9a85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751" y="2104104"/>
            <a:ext cx="6252900" cy="21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3bfd4bc9a85_0_152"/>
          <p:cNvSpPr/>
          <p:nvPr/>
        </p:nvSpPr>
        <p:spPr>
          <a:xfrm>
            <a:off x="625675" y="3511375"/>
            <a:ext cx="6468300" cy="81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bfd4bc9a85_0_17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23" name="Google Shape;423;g3bfd4bc9a85_0_177"/>
          <p:cNvSpPr txBox="1"/>
          <p:nvPr>
            <p:ph idx="1" type="body"/>
          </p:nvPr>
        </p:nvSpPr>
        <p:spPr>
          <a:xfrm>
            <a:off x="311700" y="1152475"/>
            <a:ext cx="74058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Next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calculate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thresh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threshold should be halfway between line and ground.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half the gap.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it to the ground.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Then make sure it is an integer by using the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round()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function.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4" name="Google Shape;424;g3bfd4bc9a85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200" y="502125"/>
            <a:ext cx="1382100" cy="24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bfd4bc9a85_0_19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430" name="Google Shape;430;g3bfd4bc9a85_0_191"/>
          <p:cNvSpPr txBox="1"/>
          <p:nvPr>
            <p:ph idx="1" type="body"/>
          </p:nvPr>
        </p:nvSpPr>
        <p:spPr>
          <a:xfrm>
            <a:off x="311700" y="1152475"/>
            <a:ext cx="6085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set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1" name="Google Shape;431;g3bfd4bc9a85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3bfd4bc9a85_0_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29" y="2147875"/>
            <a:ext cx="6547625" cy="10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3bfd4bc9a85_0_191"/>
          <p:cNvSpPr/>
          <p:nvPr/>
        </p:nvSpPr>
        <p:spPr>
          <a:xfrm>
            <a:off x="702975" y="2810000"/>
            <a:ext cx="6468300" cy="48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bfd4bc9a85_0_20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439" name="Google Shape;439;g3bfd4bc9a85_0_200"/>
          <p:cNvSpPr txBox="1"/>
          <p:nvPr>
            <p:ph idx="1" type="body"/>
          </p:nvPr>
        </p:nvSpPr>
        <p:spPr>
          <a:xfrm>
            <a:off x="311700" y="1007725"/>
            <a:ext cx="63369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two beeps to indicate the calibration is finished.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0" name="Google Shape;440;g3bfd4bc9a85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3bfd4bc9a85_0_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407" y="2441802"/>
            <a:ext cx="5774944" cy="25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3bfd4bc9a85_0_200"/>
          <p:cNvSpPr/>
          <p:nvPr/>
        </p:nvSpPr>
        <p:spPr>
          <a:xfrm>
            <a:off x="680705" y="3400050"/>
            <a:ext cx="6146100" cy="160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bfd4bc9a85_0_2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48" name="Google Shape;448;g3bfd4bc9a85_0_214"/>
          <p:cNvSpPr txBox="1"/>
          <p:nvPr>
            <p:ph idx="1" type="body"/>
          </p:nvPr>
        </p:nvSpPr>
        <p:spPr>
          <a:xfrm>
            <a:off x="311700" y="1006425"/>
            <a:ext cx="7405800" cy="3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ALMOST ready to call the function.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function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calibrate()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sets the values for two variables: 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thresh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They are local!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need them to be global.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9" name="Google Shape;449;g3bfd4bc9a85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200" y="502125"/>
            <a:ext cx="1382100" cy="248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3bfd4bc9a85_0_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575" y="2434125"/>
            <a:ext cx="2393575" cy="16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262500c8b_0_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86" name="Google Shape;186;g3b262500c8b_0_13"/>
          <p:cNvSpPr txBox="1"/>
          <p:nvPr>
            <p:ph idx="1" type="body"/>
          </p:nvPr>
        </p:nvSpPr>
        <p:spPr>
          <a:xfrm>
            <a:off x="311700" y="1152475"/>
            <a:ext cx="5706900" cy="3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basic line follower using 2-edge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Improve the design with a center-line sensor to keep it straight.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all 5 sensors for proportional steering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g3b262500c8b_0_13" title="Roadway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600" y="1220825"/>
            <a:ext cx="3063000" cy="204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bfd4bc9a85_0_209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</a:t>
            </a:r>
            <a:r>
              <a:rPr lang="en"/>
              <a:t>8: Read the Line</a:t>
            </a:r>
            <a:endParaRPr/>
          </a:p>
        </p:txBody>
      </p:sp>
      <p:sp>
        <p:nvSpPr>
          <p:cNvPr id="456" name="Google Shape;456;g3bfd4bc9a85_0_209"/>
          <p:cNvSpPr txBox="1"/>
          <p:nvPr>
            <p:ph idx="1" type="body"/>
          </p:nvPr>
        </p:nvSpPr>
        <p:spPr>
          <a:xfrm>
            <a:off x="311700" y="940350"/>
            <a:ext cx="75765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Locals and Globals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defined (created) inside functions are local.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only exist while the function is running.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they go away.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That’s local scope.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local variable cannot be used or accessed outside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bfd4bc9a85_0_221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62" name="Google Shape;462;g3bfd4bc9a85_0_221"/>
          <p:cNvSpPr txBox="1"/>
          <p:nvPr>
            <p:ph idx="1" type="body"/>
          </p:nvPr>
        </p:nvSpPr>
        <p:spPr>
          <a:xfrm>
            <a:off x="311700" y="940350"/>
            <a:ext cx="80850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Locals and Globals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defined (created) outside a function are global.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exist the whole time a program is running.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can be used and accessed anywhere.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That’s global scope.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bfd4bc9a85_0_226"/>
          <p:cNvSpPr txBox="1"/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68" name="Google Shape;468;g3bfd4bc9a85_0_226"/>
          <p:cNvSpPr txBox="1"/>
          <p:nvPr>
            <p:ph idx="1" type="body"/>
          </p:nvPr>
        </p:nvSpPr>
        <p:spPr>
          <a:xfrm>
            <a:off x="311700" y="940350"/>
            <a:ext cx="8363100" cy="3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Locals and Globals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a variable is defined in a function, it is local.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what if you need it to be global?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is_reflective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are global variables.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b="1"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keyword at the beginning of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variables can be listed in any order.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9" name="Google Shape;469;g3bfd4bc9a85_0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000" y="3304425"/>
            <a:ext cx="5367975" cy="5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fd4bc9a85_0_2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475" name="Google Shape;475;g3bfd4bc9a85_0_232"/>
          <p:cNvSpPr txBox="1"/>
          <p:nvPr>
            <p:ph idx="1" type="body"/>
          </p:nvPr>
        </p:nvSpPr>
        <p:spPr>
          <a:xfrm>
            <a:off x="311700" y="1007725"/>
            <a:ext cx="63369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the variables global.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6" name="Google Shape;476;g3bfd4bc9a85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3bfd4bc9a85_0_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05" y="2100425"/>
            <a:ext cx="6056549" cy="22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3bfd4bc9a85_0_232"/>
          <p:cNvSpPr/>
          <p:nvPr/>
        </p:nvSpPr>
        <p:spPr>
          <a:xfrm>
            <a:off x="680700" y="2437750"/>
            <a:ext cx="6146100" cy="528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bfd4bc9a85_0_2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Read the Line</a:t>
            </a:r>
            <a:endParaRPr/>
          </a:p>
        </p:txBody>
      </p:sp>
      <p:sp>
        <p:nvSpPr>
          <p:cNvPr id="484" name="Google Shape;484;g3bfd4bc9a85_0_249"/>
          <p:cNvSpPr txBox="1"/>
          <p:nvPr>
            <p:ph idx="1" type="body"/>
          </p:nvPr>
        </p:nvSpPr>
        <p:spPr>
          <a:xfrm>
            <a:off x="311700" y="1006425"/>
            <a:ext cx="6414900" cy="3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Finally!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code to call the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calibrate()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do this in the safety feature, before the line follower starts.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5" name="Google Shape;485;g3bfd4bc9a85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200" y="502125"/>
            <a:ext cx="1382100" cy="24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bfd4bc9a85_0_2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491" name="Google Shape;491;g3bfd4bc9a85_0_241"/>
          <p:cNvSpPr txBox="1"/>
          <p:nvPr>
            <p:ph idx="1" type="body"/>
          </p:nvPr>
        </p:nvSpPr>
        <p:spPr>
          <a:xfrm>
            <a:off x="311700" y="1007725"/>
            <a:ext cx="63369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button press to call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calibrate()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2" name="Google Shape;492;g3bfd4bc9a85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3bfd4bc9a85_0_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353" y="2086150"/>
            <a:ext cx="5407575" cy="21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3bfd4bc9a85_0_241"/>
          <p:cNvSpPr/>
          <p:nvPr/>
        </p:nvSpPr>
        <p:spPr>
          <a:xfrm>
            <a:off x="680700" y="3400050"/>
            <a:ext cx="5484300" cy="8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bfd4bc9a85_0_257"/>
          <p:cNvSpPr txBox="1"/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500" name="Google Shape;500;g3bfd4bc9a85_0_257"/>
          <p:cNvSpPr txBox="1"/>
          <p:nvPr>
            <p:ph idx="1" type="body"/>
          </p:nvPr>
        </p:nvSpPr>
        <p:spPr>
          <a:xfrm>
            <a:off x="311700" y="866725"/>
            <a:ext cx="6629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Try it: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a track.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BTN-1 to calibrate.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BTN-0 to start line following.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tracks to see how the ‘bot does.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Calibrate the ‘bot for each track.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adjustments.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01" name="Google Shape;501;g3bfd4bc9a85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bfd4bc9a85_0_32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507" name="Google Shape;507;g3bfd4bc9a85_0_325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three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08" name="Google Shape;508;g3bfd4bc9a85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3bfd4bc9a85_0_325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b="1" i="0" sz="4800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3bfd4bc9a85_0_325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bfd4bc9a85_0_325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ab35a42d29_0_114"/>
          <p:cNvSpPr txBox="1"/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517" name="Google Shape;517;g3ab35a42d29_0_114"/>
          <p:cNvSpPr txBox="1"/>
          <p:nvPr>
            <p:ph idx="1" type="body"/>
          </p:nvPr>
        </p:nvSpPr>
        <p:spPr>
          <a:xfrm>
            <a:off x="311700" y="687900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two additional elements you can add to your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code for pressing BTN-1 to stop the program (break).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 sound when the ‘bot turns left, a sound when the ‘bot turns right, and a different sound (or no speaker) when the ‘bot moves forward.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8" name="Google Shape;518;g3ab35a42d29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3"/>
          <p:cNvSpPr txBox="1"/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524" name="Google Shape;524;p13"/>
          <p:cNvSpPr txBox="1"/>
          <p:nvPr>
            <p:ph idx="1" type="body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6 Lesson 3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did you learn about programming by completing this mission?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did you learn about yourself from completing this mission?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25" name="Google Shape;5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6: Line Follower</a:t>
            </a:r>
            <a:endParaRPr/>
          </a:p>
        </p:txBody>
      </p:sp>
      <p:sp>
        <p:nvSpPr>
          <p:cNvPr id="193" name="Google Shape;193;g387ddd4682a_0_8"/>
          <p:cNvSpPr txBox="1"/>
          <p:nvPr>
            <p:ph idx="1" type="body"/>
          </p:nvPr>
        </p:nvSpPr>
        <p:spPr>
          <a:xfrm>
            <a:off x="311700" y="1152475"/>
            <a:ext cx="5208300" cy="3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complete the final 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all 5 sensors for proportional steering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4" name="Google Shape;194;g387ddd4682a_0_8" title="LineFollow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2400" y="1220825"/>
            <a:ext cx="3319200" cy="24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f70a3ec4e_0_2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00" name="Google Shape;200;g37f70a3ec4e_0_24"/>
          <p:cNvSpPr txBox="1"/>
          <p:nvPr>
            <p:ph idx="1" type="body"/>
          </p:nvPr>
        </p:nvSpPr>
        <p:spPr>
          <a:xfrm>
            <a:off x="311700" y="869975"/>
            <a:ext cx="5880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LineFollow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line sensors are read, and LEDs are turned on/off.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line sensor is used individually to control the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‘bot always moves or turns at the same speed.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1" name="Google Shape;201;g37f70a3ec4e_0_24" title="ProportionShipContro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150" y="959275"/>
            <a:ext cx="2458150" cy="247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fd4bc9a85_0_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07" name="Google Shape;207;g3bfd4bc9a85_0_1"/>
          <p:cNvSpPr txBox="1"/>
          <p:nvPr>
            <p:ph idx="1" type="body"/>
          </p:nvPr>
        </p:nvSpPr>
        <p:spPr>
          <a:xfrm>
            <a:off x="311700" y="869975"/>
            <a:ext cx="5880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can use the line sensors for smarter turning control.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gently on curvy sections.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sharp turn on sharp bends.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straight paths, go fast!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five sensors, you can detect much more than left or right edge!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g3bfd4bc9a85_0_1" title="ProportionShipContro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150" y="959275"/>
            <a:ext cx="2458150" cy="247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fd4bc9a85_0_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14" name="Google Shape;214;g3bfd4bc9a85_0_7"/>
          <p:cNvSpPr txBox="1"/>
          <p:nvPr>
            <p:ph idx="1" type="body"/>
          </p:nvPr>
        </p:nvSpPr>
        <p:spPr>
          <a:xfrm>
            <a:off x="311700" y="869975"/>
            <a:ext cx="8347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about different tuples of line detection: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left only:  (True, False, False, False, False)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left: (True, True, False, False, False)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right: (False, False, False, True, True)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right only: (False, False, False, False, True)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g3bfd4bc9a85_0_7" title="LineSensorLi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625" y="3087850"/>
            <a:ext cx="4009226" cy="18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fd4bc9a85_0_1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Proportional Control</a:t>
            </a:r>
            <a:endParaRPr/>
          </a:p>
        </p:txBody>
      </p:sp>
      <p:sp>
        <p:nvSpPr>
          <p:cNvPr id="221" name="Google Shape;221;g3bfd4bc9a85_0_14"/>
          <p:cNvSpPr txBox="1"/>
          <p:nvPr>
            <p:ph idx="1" type="body"/>
          </p:nvPr>
        </p:nvSpPr>
        <p:spPr>
          <a:xfrm>
            <a:off x="311700" y="869975"/>
            <a:ext cx="87549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each case, you want to turn slightly differently.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left only:  (True, False, False, False, False)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turn left!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left: (True, True, False, False, False)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curve left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right: (False, False, False, True, True)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curve right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Far right only: (False, False, False, False, True) -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turn right!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g3bfd4bc9a85_0_14" title="LineSensorLi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625" y="3087850"/>
            <a:ext cx="4009226" cy="18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